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9" r:id="rId22"/>
    <p:sldId id="290" r:id="rId23"/>
    <p:sldId id="291" r:id="rId24"/>
    <p:sldId id="284" r:id="rId25"/>
    <p:sldId id="285" r:id="rId26"/>
    <p:sldId id="286" r:id="rId27"/>
    <p:sldId id="277" r:id="rId28"/>
    <p:sldId id="28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3096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F655D-AFDB-4DE8-9715-B097F36D0BB9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9FC7F1-71BB-4376-8EAE-10BE9E4317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84E185-53C2-42FB-8019-C3475292844D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7E8212-59F7-4530-94F1-E2E7466BCF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3F4EF-2BE4-4298-9EA4-2C3DE5FFED6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E25EA-720F-4D95-AA2E-9F0EABB5D78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CB037-37EA-4785-BAA5-EF9B01EBCDD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8BBC-F6BA-4FA8-B64F-70A8A210C9B3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99B7-06DE-4EC2-85B8-A52125A7D7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3011-F0DE-4EA0-8DAD-1296AFC16CE3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A604-FE89-413D-BE48-A3AB45F29B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469F-D5CC-4ED3-BA0F-7C3092504755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2A9A-58F6-4E78-8134-C677C321F6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B358-F232-4A67-A51B-CA260FAEFF31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F141-1DD4-42AF-8D86-2B27012516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6F90-8B17-4BBE-8DA1-D3BCBEB5BE52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CCD9-85DA-4712-8B48-B40051C021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9097-6AEF-465F-BAE6-DDB64B7116BB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A3CF-C19B-4C79-9AFB-DBF77E9B0C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3697-DD0A-42FE-800F-3CCD8B2FF787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9500-BACA-442D-B69F-E1477659E0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1204-8CA1-481B-90BA-AB47200F1D3E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2C85-5DF5-41BB-9604-0C50EF3E09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396B-D099-40AE-9FF7-45452458707D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FFBC-3A52-441E-9BA9-45A7C5E5DC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B94E-FA20-43AF-9163-E8EABFD4A2FD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0F54B-FE07-4E50-A5DB-EDDECE079F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ójkąt prostokątny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51BE-44F9-42F2-8DC3-4FDE057A9B14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283A-8495-419C-BBDA-71BC5749C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7151C5-A976-4085-8B2A-6F0BCDF7B176}" type="datetimeFigureOut">
              <a:rPr lang="pl-PL"/>
              <a:pPr>
                <a:defRPr/>
              </a:pPr>
              <a:t>14.05.2020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06D49-98D9-427E-AD90-B438880A5C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3" r:id="rId2"/>
    <p:sldLayoutId id="2147483892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93" r:id="rId9"/>
    <p:sldLayoutId id="2147483889" r:id="rId10"/>
    <p:sldLayoutId id="2147483890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gdziemiazamojska.pl/" TargetMode="External"/><Relationship Id="rId2" Type="http://schemas.openxmlformats.org/officeDocument/2006/relationships/hyperlink" Target="http://www.arimir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>
          <a:xfrm>
            <a:off x="468313" y="1989138"/>
            <a:ext cx="7848600" cy="1727200"/>
          </a:xfrm>
        </p:spPr>
        <p:txBody>
          <a:bodyPr/>
          <a:lstStyle/>
          <a:p>
            <a:pPr marR="0" algn="ctr" eaLnBrk="1" hangingPunct="1"/>
            <a:r>
              <a:rPr lang="pl-PL" sz="3600" smtClean="0">
                <a:solidFill>
                  <a:srgbClr val="00B050"/>
                </a:solidFill>
                <a:latin typeface="Calibri" pitchFamily="34" charset="0"/>
              </a:rPr>
              <a:t>Podejmowanie działalności gospodarczej</a:t>
            </a:r>
          </a:p>
          <a:p>
            <a:pPr marR="0" eaLnBrk="1" hangingPunct="1"/>
            <a:endParaRPr lang="pl-PL" smtClean="0"/>
          </a:p>
          <a:p>
            <a:pPr marR="0" eaLnBrk="1" hangingPunct="1"/>
            <a:endParaRPr lang="pl-PL" smtClean="0"/>
          </a:p>
        </p:txBody>
      </p:sp>
      <p:sp>
        <p:nvSpPr>
          <p:cNvPr id="5124" name="Prostokąt 4"/>
          <p:cNvSpPr>
            <a:spLocks noChangeArrowheads="1"/>
          </p:cNvSpPr>
          <p:nvPr/>
        </p:nvSpPr>
        <p:spPr bwMode="auto">
          <a:xfrm>
            <a:off x="1357313" y="310515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onstantia" pitchFamily="18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4429125"/>
            <a:ext cx="1152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4143375"/>
            <a:ext cx="1008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86250"/>
            <a:ext cx="1412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pole tekstowe 10"/>
          <p:cNvSpPr txBox="1">
            <a:spLocks noChangeArrowheads="1"/>
          </p:cNvSpPr>
          <p:nvPr/>
        </p:nvSpPr>
        <p:spPr bwMode="auto">
          <a:xfrm>
            <a:off x="1285875" y="5429250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>
                <a:latin typeface="Calibri" pitchFamily="34" charset="0"/>
              </a:rPr>
              <a:t>Europejski Fundusz Rolny na rzecz Rozwoju Obszarów Wiejskich: Europa inwestująca w obszary wiejskie”, Instytucja Zarządzająca PROW 2014-2020 – Minister Rolnictwa i Rozwoju Wsi. </a:t>
            </a:r>
          </a:p>
          <a:p>
            <a:pPr algn="ctr"/>
            <a:r>
              <a:rPr lang="pl-PL" sz="1200">
                <a:latin typeface="Calibri" pitchFamily="34" charset="0"/>
              </a:rPr>
              <a:t>Materiał opracowany przez Stowarzyszenie Lokalna Grupa Działania „Ziemia Zamojska”, </a:t>
            </a:r>
          </a:p>
          <a:p>
            <a:pPr algn="ctr"/>
            <a:r>
              <a:rPr lang="pl-PL" sz="1200">
                <a:latin typeface="Calibri" pitchFamily="34" charset="0"/>
              </a:rPr>
              <a:t>współfinansowany jest ze środków Unii Europejskiej w ramach poddziałania 19.4 „Wsparcie na rzecz kosztów bieżących i aktywizacji”. PROW 2014-2020.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 smtClean="0"/>
              <a:t>Koszty </a:t>
            </a:r>
            <a:r>
              <a:rPr lang="pl-PL" sz="3600" b="1" dirty="0" err="1" smtClean="0"/>
              <a:t>kwalifikowalne</a:t>
            </a:r>
            <a:r>
              <a:rPr lang="pl-PL" sz="3600" b="1" dirty="0" smtClean="0"/>
              <a:t>: CD</a:t>
            </a:r>
            <a:r>
              <a:rPr lang="pl-PL" sz="11100" dirty="0" smtClean="0"/>
              <a:t/>
            </a:r>
            <a:br>
              <a:rPr lang="pl-PL" sz="11100" dirty="0" smtClean="0"/>
            </a:br>
            <a:endParaRPr lang="pl-PL" dirty="0"/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mtClean="0"/>
              <a:t>6) zakupu nowych środków transportu, z wyłączeniem zakupu samochodów osobowych przeznaczonych do przewozu mniej niż 8 osób łącznie z kierowcą,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7) zakupu nowych rzeczy innych niż wymienione w pkt. 5 i 6, w tym materiałów,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 8) podatku od towarów i usług (VAT), 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– </a:t>
            </a:r>
            <a:r>
              <a:rPr lang="pl-PL" b="1" smtClean="0"/>
              <a:t>które są uzasadnione zakresem operacji, niezbędne do osiągnięcia jej celu oraz racjonalne.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285875"/>
          </a:xfrm>
        </p:spPr>
        <p:txBody>
          <a:bodyPr/>
          <a:lstStyle/>
          <a:p>
            <a:pPr algn="ctr" eaLnBrk="1" hangingPunct="1"/>
            <a:r>
              <a:rPr lang="pl-PL" sz="3200" b="1" smtClean="0"/>
              <a:t>Pomoc nie przysługuje na działalność gospodarczą sklasyfikowana jako:</a:t>
            </a:r>
            <a:br>
              <a:rPr lang="pl-PL" sz="3200" b="1" smtClean="0"/>
            </a:br>
            <a:endParaRPr lang="pl-PL" sz="32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10100"/>
          </a:xfrm>
        </p:spPr>
        <p:txBody>
          <a:bodyPr>
            <a:normAutofit fontScale="2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1) działalność usługowa wspomagająca rolnictwo i następująca po zbiorach;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2) górnictwo i wydobywanie;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3) działalność usługowa wspomagająca górnictwo i wydobywanie: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4) przetwarzanie i konserwowanie ryb, skorupiaków i mięczaków;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5) wytwarzanie i przetwarzanie koksu i produktów rafinacji ropy naftowej;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6) produkcja chemikaliów oraz wyrobów chemicznych;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7) produkcja podstawowych substancji farmaceutycznych oraz leków i pozostałych wyrobów farmaceutycznych;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endParaRPr lang="pl-PL" sz="10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10400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sz="3200" b="1" smtClean="0"/>
              <a:t>Pomoc nie przysługuje na działalność gospodarczą sklasyfikowana jako: cd</a:t>
            </a:r>
            <a:endParaRPr lang="pl-PL" sz="3200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endParaRPr lang="pl-PL" smtClean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pl-PL" smtClean="0"/>
              <a:t>8) produkcja metali;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pl-PL" smtClean="0"/>
              <a:t>9) produkcja pojazdów samochodowych, przyczep i naczep oraz motocykli;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pl-PL" smtClean="0"/>
              <a:t>10) transport lotniczy i kolejowy;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pl-PL" smtClean="0"/>
              <a:t> 11) gospodarka magazynowa.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algn="ctr" eaLnBrk="1" hangingPunct="1"/>
            <a:r>
              <a:rPr lang="pl-PL" sz="3200" b="1" smtClean="0"/>
              <a:t>Wysokość pomocy – 80 tys. zł – Premia</a:t>
            </a:r>
            <a:endParaRPr lang="pl-PL" sz="3200" smtClean="0"/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268413"/>
            <a:ext cx="8686800" cy="50974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l-PL" b="1" smtClean="0">
                <a:solidFill>
                  <a:srgbClr val="FF0000"/>
                </a:solidFill>
              </a:rPr>
              <a:t>Pomoc wypłacana jest w dwóch transzach</a:t>
            </a:r>
            <a:endParaRPr lang="pl-PL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l-PL" b="1" smtClean="0"/>
              <a:t> Pierwsza transza pomocy obejmuje 80% kwoty przyznanej pomocy i jest wypłacana, jeżeli beneficjent:</a:t>
            </a:r>
          </a:p>
          <a:p>
            <a:pPr eaLnBrk="1" hangingPunct="1">
              <a:buFont typeface="Wingdings 2" pitchFamily="18" charset="2"/>
              <a:buNone/>
            </a:pPr>
            <a:endParaRPr lang="pl-PL" b="1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1) podjął we własnym imieniu działalność gospodarczą; 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2) zgłosił się do ubezpieczenia społecznego, chyba że korzysta z uprawnienia o którym mowa w art. 18 ust. 1 ustawy – Prawo przedsiębiorców (</a:t>
            </a:r>
            <a:r>
              <a:rPr lang="pl-PL" sz="1800" i="1" u="sng" smtClean="0"/>
              <a:t>nie podlega obowiązkowym ubezpieczeniom społecznym przez okres 6 miesięcy od dnia podjęcia działalności gospodarczej) 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57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pPr algn="r" eaLnBrk="1" hangingPunct="1"/>
            <a:r>
              <a:rPr lang="pl-PL" sz="3200" b="1" smtClean="0"/>
              <a:t>Wysokość pomocy – 80 tys. zł – Premia cd</a:t>
            </a:r>
            <a:endParaRPr lang="pl-PL" sz="3200" smtClean="0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815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mtClean="0"/>
              <a:t>3) uzyskał pozwolenia, zezwolenia i inne decyzje, w tym ostateczną decyzję o środowiskowych     uwarunkowaniach, których uzyskanie jest wymagane przez odrębne przepisy do realizacji inwestycji objętych operacją;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4) złożył wniosek o płatność w terminie 3 miesięcy od dnia podpisania umowy.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pl-PL" sz="3200" b="1" smtClean="0"/>
              <a:t>Wysokość pomocy – 80 tys. zł – Premia cd</a:t>
            </a:r>
            <a:endParaRPr lang="pl-PL" sz="3200" smtClean="0"/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500188"/>
            <a:ext cx="8686800" cy="4597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 </a:t>
            </a:r>
            <a:r>
              <a:rPr lang="pl-PL" b="1" smtClean="0"/>
              <a:t>Druga transza pomocy obejmuje 20% kwoty pomocy i jest wypłacana, jeżeli Beneficjent:</a:t>
            </a:r>
          </a:p>
          <a:p>
            <a:pPr eaLnBrk="1" hangingPunct="1">
              <a:buFont typeface="Wingdings 2" pitchFamily="18" charset="2"/>
              <a:buNone/>
            </a:pPr>
            <a:endParaRPr lang="pl-PL" b="1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1) zrealizował operację zgodnie z biznesplanem, stanowiącym załącznik nr 1 do umowy i utworzył miejsca pracy;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 2) zrealizował lub realizuje zobowiązania określone w umowie;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57250"/>
          </a:xfrm>
        </p:spPr>
        <p:txBody>
          <a:bodyPr/>
          <a:lstStyle/>
          <a:p>
            <a:pPr algn="r" eaLnBrk="1" hangingPunct="1"/>
            <a:r>
              <a:rPr lang="pl-PL" sz="3200" b="1" smtClean="0"/>
              <a:t>Wysokość pomocy – 80 tys. zł – Premia cd</a:t>
            </a:r>
            <a:endParaRPr lang="pl-PL" sz="32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3) udokumentował zrealizowanie operacji i biznesplanu;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4) w przypadku gdy beneficjent korzystał z uprawnienia z art</a:t>
            </a:r>
            <a:r>
              <a:rPr lang="pl-PL" i="1" u="sng" dirty="0" smtClean="0"/>
              <a:t>. 18 ust. 1 ustawy Prawo </a:t>
            </a:r>
            <a:r>
              <a:rPr lang="pl-PL" i="1" u="sng" dirty="0" err="1" smtClean="0"/>
              <a:t>przedsiebiorców</a:t>
            </a:r>
            <a:r>
              <a:rPr lang="pl-PL" i="1" u="sng" dirty="0" smtClean="0"/>
              <a:t> </a:t>
            </a:r>
            <a:r>
              <a:rPr lang="pl-PL" dirty="0" smtClean="0"/>
              <a:t>zgłosił się do ubezpieczenia społecznego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5) złożył wniosek o płatność drugiej transzy pomocy nie później niż w terminie 2 lat od dnia zawarcia umowy i nie później niż w dniu 31 grudnia 2022 r.,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sz="3200" smtClean="0"/>
              <a:t>Kryteria wyboru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571625"/>
            <a:ext cx="8686800" cy="5026025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2800" b="1" dirty="0" smtClean="0">
                <a:solidFill>
                  <a:srgbClr val="FF0000"/>
                </a:solidFill>
              </a:rPr>
              <a:t>Maksymalnie 22 pkt. ( ponad 50%): 12 pkt.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2800" b="1" dirty="0" smtClean="0"/>
              <a:t>1. Kwalifikacje wnioskodawcy</a:t>
            </a:r>
            <a:endParaRPr lang="pl-P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2800" dirty="0" smtClean="0"/>
              <a:t>Posiada doświadczenie zawodowe zgodne z zakresem planowanej działalności lub posiada wykształcenie (kursy, szkolenia itp.) zgodne z zakresem rozpoczynanej działalności – </a:t>
            </a:r>
            <a:r>
              <a:rPr lang="pl-PL" sz="2800" b="1" dirty="0" smtClean="0"/>
              <a:t>1 pkt.</a:t>
            </a:r>
            <a:endParaRPr lang="pl-P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2800" dirty="0" smtClean="0"/>
              <a:t>Nie posiada doświadczenia lub wykształcenia – </a:t>
            </a:r>
            <a:r>
              <a:rPr lang="pl-PL" sz="2800" b="1" dirty="0" smtClean="0"/>
              <a:t>0 pkt.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2800" b="1" dirty="0" smtClean="0"/>
              <a:t>2. Charakter podejmowanej działalności:</a:t>
            </a:r>
            <a:endParaRPr lang="pl-P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2800" dirty="0" smtClean="0"/>
              <a:t>Usługi noclegowe, gastronomiczne, rekreacyjne i usługi </a:t>
            </a:r>
            <a:r>
              <a:rPr lang="pl-PL" sz="2800" dirty="0" err="1" smtClean="0"/>
              <a:t>okołoturystyczne</a:t>
            </a:r>
            <a:r>
              <a:rPr lang="pl-PL" sz="2800" dirty="0" smtClean="0"/>
              <a:t> – 3</a:t>
            </a:r>
            <a:r>
              <a:rPr lang="pl-PL" sz="2800" b="1" dirty="0" smtClean="0"/>
              <a:t> pkt.</a:t>
            </a:r>
            <a:endParaRPr lang="pl-P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2800" dirty="0" smtClean="0"/>
              <a:t>Działalność produkcyjna lub usługowa – 2</a:t>
            </a:r>
            <a:r>
              <a:rPr lang="pl-PL" sz="2800" b="1" dirty="0" smtClean="0"/>
              <a:t> pkt.</a:t>
            </a:r>
            <a:endParaRPr lang="pl-P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2800" dirty="0" smtClean="0"/>
              <a:t>Inna działalność - </a:t>
            </a:r>
            <a:r>
              <a:rPr lang="pl-PL" sz="2800" b="1" dirty="0" smtClean="0"/>
              <a:t>1 pkt.</a:t>
            </a:r>
            <a:endParaRPr lang="pl-P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28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pPr algn="ctr" eaLnBrk="1" hangingPunct="1"/>
            <a:r>
              <a:rPr lang="pl-PL" sz="3200" smtClean="0"/>
              <a:t>Kryteria wyboru operacji  cd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400" b="1" dirty="0" smtClean="0"/>
              <a:t>3. </a:t>
            </a:r>
            <a:r>
              <a:rPr lang="pl-PL" sz="4200" b="1" dirty="0" smtClean="0"/>
              <a:t>Liczba nowoutworzonych miejsc pracy (w przeliczeniu na etaty średnioroczne)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err="1" smtClean="0"/>
              <a:t>samozatrudnienie</a:t>
            </a:r>
            <a:r>
              <a:rPr lang="pl-PL" sz="4200" dirty="0" smtClean="0"/>
              <a:t> – </a:t>
            </a:r>
            <a:r>
              <a:rPr lang="pl-PL" sz="4200" b="1" dirty="0" smtClean="0"/>
              <a:t>1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utworzenie większej ilości miejsc pracy, niż to wynika z </a:t>
            </a:r>
            <a:r>
              <a:rPr lang="pl-PL" sz="4200" dirty="0" err="1" smtClean="0"/>
              <a:t>samozatrudnienia</a:t>
            </a:r>
            <a:r>
              <a:rPr lang="pl-PL" sz="4200" dirty="0" smtClean="0"/>
              <a:t> – </a:t>
            </a:r>
            <a:r>
              <a:rPr lang="pl-PL" sz="4200" b="1" dirty="0" smtClean="0"/>
              <a:t>2 pkt.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42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b="1" dirty="0" smtClean="0"/>
              <a:t>4. Priorytetowe grupy wnioskodawców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Osoba nie należąca do grup de faworyzowanych wskazanych w LSR –</a:t>
            </a:r>
            <a:r>
              <a:rPr lang="pl-PL" sz="4200" b="1" dirty="0" smtClean="0"/>
              <a:t> 0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kobiety z obszarów wiejskich –</a:t>
            </a:r>
            <a:r>
              <a:rPr lang="pl-PL" sz="4200" b="1" dirty="0" smtClean="0"/>
              <a:t> 3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lub osoba posiadająca małe niewyspecjalizowane gospodarstwo rolne (do 5 ha) – </a:t>
            </a:r>
            <a:r>
              <a:rPr lang="pl-PL" sz="4200" b="1" dirty="0" smtClean="0"/>
              <a:t>3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lub osoba długotrwale bezrobotna – </a:t>
            </a:r>
            <a:r>
              <a:rPr lang="pl-PL" sz="4200" b="1" dirty="0" smtClean="0"/>
              <a:t>3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lub osoba  powyżej 45 – tego roku życia </a:t>
            </a:r>
            <a:r>
              <a:rPr lang="pl-PL" sz="4200" b="1" dirty="0" smtClean="0"/>
              <a:t>– 3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42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438150"/>
          </a:xfrm>
        </p:spPr>
        <p:txBody>
          <a:bodyPr/>
          <a:lstStyle/>
          <a:p>
            <a:pPr algn="ctr" eaLnBrk="1" hangingPunct="1"/>
            <a:r>
              <a:rPr lang="pl-PL" sz="3200" smtClean="0"/>
              <a:t>Kryteria wyboru operacji cd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500188"/>
            <a:ext cx="8686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b="1" smtClean="0"/>
              <a:t>5. Operacja przewiduje zastosowanie rozwiązań sprzyjających ochronie środowiska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Nie – 0 pkt.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Tak – 3 pkt.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r>
              <a:rPr lang="pl-PL" b="1" smtClean="0"/>
              <a:t>6. Innowacyjność operacji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Operacja nie zawiera elementów innowacyjnych – 0 pkt.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Operacja zawiera elementy innowacyjne – 3 pkt.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143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28688"/>
          </a:xfrm>
        </p:spPr>
        <p:txBody>
          <a:bodyPr/>
          <a:lstStyle/>
          <a:p>
            <a:pPr algn="ctr" eaLnBrk="1" hangingPunct="1"/>
            <a:r>
              <a:rPr lang="pl-PL" sz="3200" smtClean="0"/>
              <a:t>Termin naboru wniosków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Tryb składania wniosków</a:t>
            </a:r>
            <a:r>
              <a:rPr lang="pl-PL" dirty="0" smtClean="0">
                <a:solidFill>
                  <a:srgbClr val="FF0000"/>
                </a:solidFill>
              </a:rPr>
              <a:t>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>
                <a:solidFill>
                  <a:srgbClr val="FF0000"/>
                </a:solidFill>
              </a:rPr>
              <a:t> Podmiot składa wniosek bezpośrednio (osobiście albo przez pełnomocnika)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>
                <a:solidFill>
                  <a:srgbClr val="FF0000"/>
                </a:solidFill>
              </a:rPr>
              <a:t>Wnioski o przyznanie pomocy należy składać w dwóch kompletnych i jednobrzmiących, trwale zszytych egzemplarzach (oryginał i kopia) wraz z wersją elektroniczną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857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14375"/>
          </a:xfrm>
        </p:spPr>
        <p:txBody>
          <a:bodyPr/>
          <a:lstStyle/>
          <a:p>
            <a:pPr algn="ctr" eaLnBrk="1" hangingPunct="1"/>
            <a:r>
              <a:rPr lang="pl-PL" sz="3200" smtClean="0"/>
              <a:t>Kryteria wyboru operacji cd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7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700" b="1" dirty="0" smtClean="0"/>
              <a:t>7</a:t>
            </a:r>
            <a:r>
              <a:rPr lang="pl-PL" sz="4200" b="1" dirty="0" smtClean="0"/>
              <a:t>. Doradztwo biura LGD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Wnioskodawca nie korzystał z doradztwa Biura LGD –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b="1" dirty="0" smtClean="0"/>
              <a:t>0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Wnioskodawca korzystał z doradztwa Biura LGD –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b="1" dirty="0" smtClean="0"/>
              <a:t>3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b="1" dirty="0" smtClean="0"/>
              <a:t>8. Udokumentowanie planowanych do poniesienia kosztów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Wysokość kosztów ujęta we wniosku została odpowiednio udokumentowana (dotyczy kosztów jednostykowych powyżej 500 zł netto) 3 oferty –</a:t>
            </a:r>
            <a:r>
              <a:rPr lang="pl-PL" sz="4200" b="1" dirty="0" smtClean="0"/>
              <a:t> 4 pkt.</a:t>
            </a:r>
            <a:endParaRPr lang="pl-PL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Zaplanowane koszty nie zostały udokumentowane i nie zostały uzasadnione w żaden sposób(dotyczy kosztów jednostkowych powyżej 500 zł netto)  </a:t>
            </a:r>
            <a:r>
              <a:rPr lang="pl-PL" sz="4200" b="1" dirty="0" smtClean="0"/>
              <a:t>– 0 pkt</a:t>
            </a:r>
            <a:r>
              <a:rPr lang="pl-PL" sz="2800" b="1" dirty="0" smtClean="0"/>
              <a:t>.</a:t>
            </a:r>
            <a:endParaRPr lang="pl-PL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>Kryteria wyboru operacji – </a:t>
            </a:r>
            <a:br>
              <a:rPr lang="pl-PL" dirty="0" smtClean="0"/>
            </a:br>
            <a:r>
              <a:rPr lang="pl-PL" b="1" dirty="0" smtClean="0"/>
              <a:t>Doradztwo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pl-PL" dirty="0" smtClean="0"/>
              <a:t>Doradztwo świadczone jest bezpłatnie, nie obejmuje wypełniania w imieniu i za wnioskodawcę dokumentacji aplikacyjnej.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pl-PL" dirty="0" smtClean="0"/>
              <a:t>doradztwa udzielono nie wcześniej niż w dniu podania do publicznej wiadomości informacji o naborze, którego wniosek dotyczy, i nie później niż 3 dni przez zakończeniem terminu naboru wniosków.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pl-PL" dirty="0" smtClean="0"/>
              <a:t>doradztwo zostało udzielone w biurze LGD – osobiście lub za pośrednictwem pełnomocnika (pełnomocnictwo pisemne) i w ramach konsultacji przedstawiono co najmniej główne założenia projektu, tj. cele, opis operacji, planowane koszty, wskaźniki lub przedstawiono wypełniony wniosek o przyznanie pomocy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>Kryteria wyboru operacji – </a:t>
            </a:r>
            <a:br>
              <a:rPr lang="pl-PL" dirty="0" smtClean="0"/>
            </a:br>
            <a:r>
              <a:rPr lang="pl-PL" b="1" dirty="0" smtClean="0"/>
              <a:t>Doradztwo</a:t>
            </a:r>
            <a:endParaRPr lang="pl-PL" dirty="0"/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 doradztwo zostało udzielone drogą internetową - za pośrednictwem poczty elektronicznej wnioskodawca przesłał do biura LGD wypełniony wniosek o przyznanie pomocy i zastosował się do uwag osoby udzielającej doradztwo. </a:t>
            </a:r>
          </a:p>
          <a:p>
            <a:pPr eaLnBrk="1" hangingPunct="1"/>
            <a:endParaRPr lang="pl-PL" smtClean="0"/>
          </a:p>
          <a:p>
            <a:pPr eaLnBrk="1" hangingPunct="1"/>
            <a:r>
              <a:rPr lang="pl-PL" b="1" smtClean="0"/>
              <a:t>Procedura wyboru i oceny operacji w ramach LSR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b="1" smtClean="0"/>
              <a:t>    przez Stowarzyszenie Lokalna Grupa Działania „Ziemia Zamojska”  - § 18 b i 18 c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5128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Kryteria wyboru operacji </a:t>
            </a:r>
            <a:r>
              <a:rPr lang="pl-PL" sz="2700" dirty="0" smtClean="0"/>
              <a:t>– </a:t>
            </a:r>
            <a:r>
              <a:rPr lang="pl-PL" sz="2700" b="1" dirty="0" smtClean="0"/>
              <a:t>Operacja przewiduje zastosowanie rozwiązań sprzyjających ochronie środowiska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Preferuje operacje, które bezpośrednio przyczynią się do ochrony środowiska naturalnego Konkretne proekologiczne rozwiązanie musi zostać przewidziane w budżecie projektu i musi stanowić </a:t>
            </a:r>
            <a:r>
              <a:rPr lang="pl-PL" dirty="0" smtClean="0">
                <a:solidFill>
                  <a:srgbClr val="FF0000"/>
                </a:solidFill>
              </a:rPr>
              <a:t>min 5</a:t>
            </a:r>
            <a:r>
              <a:rPr lang="pl-PL" b="1" dirty="0" smtClean="0">
                <a:solidFill>
                  <a:srgbClr val="FF0000"/>
                </a:solidFill>
              </a:rPr>
              <a:t> %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sumy wydatków stanowiących podstawę wyliczenia kwoty pomocy.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   W ocenie kryterium nie będą brane pod uwagę standardowe rozwiązania powszechnie stosowane w danym asortymencie, stanowiące normę - chodzi w szczególności o zakup nowych maszyn, urządzeń elektrycznych i elektronicznych (różnorodne klasy energooszczędności), środków transportu.</a:t>
            </a:r>
            <a:endParaRPr lang="pl-PL" dirty="0"/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785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14438" y="428625"/>
            <a:ext cx="7472362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Zobowiązania wynikające z umowy przyznania pomocy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- </a:t>
            </a:r>
            <a:r>
              <a:rPr lang="pl-PL" sz="3200" dirty="0" smtClean="0"/>
              <a:t>Zapewnienie trwałości operacji,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200" dirty="0" smtClean="0"/>
              <a:t>- Podjęcia we własnym imieniu działalności gospodarczej i jej wykonywania do dnia, w którym upłynie 2 lata od dnia wypłaty płatności końcowej, oraz: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200" dirty="0" smtClean="0"/>
              <a:t>a) zgłoszenia beneficjenta do ubezpieczenia emerytalnego, ubezpieczeń rentowych i ubezpieczenia wypadkowego na podstawie przepisów o systemie ubezpieczeń społecznych z tytułu wykonywania tej działalności i podlegania tym ubezpieczeniom do dnia, w którym upłynie 2 lata od dnia wypłaty płatności końcowej, lub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200" dirty="0" smtClean="0"/>
              <a:t>b) utworzenia co najmniej jednego miejsca pracy w przeliczeniu na pełne etaty średnioroczne, gdy jest to uzasadnione zakresem realizacji operacji, zatrudnienia osoby, dla której zostanie utworzone to miejsce pracy, na podstawie umowy o pracę, a także utrzymania utworzonych miejsc pracy do dnia, w którym upłynie 2 lata od dnia wypłaty płatności końcowej;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785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ytuł 2"/>
          <p:cNvSpPr>
            <a:spLocks noGrp="1"/>
          </p:cNvSpPr>
          <p:nvPr>
            <p:ph type="title"/>
          </p:nvPr>
        </p:nvSpPr>
        <p:spPr>
          <a:xfrm>
            <a:off x="1143000" y="428625"/>
            <a:ext cx="7543800" cy="642938"/>
          </a:xfrm>
        </p:spPr>
        <p:txBody>
          <a:bodyPr/>
          <a:lstStyle/>
          <a:p>
            <a:pPr algn="ctr" eaLnBrk="1" hangingPunct="1"/>
            <a:r>
              <a:rPr lang="pl-PL" sz="2600" smtClean="0"/>
              <a:t>Zobowiązania wynikające z umowy przyznania pomocy cd…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863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- osiągnięcia co najmniej 30% zakładanego w biznesplanie, ilościowego lub wartościowego poziomu sprzedaży produktów lub usług do dnia, w którym upłynie rok od dnia wypłaty płatności końcowej.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- osiągnięcia wskaźników realizacji celu operacji w określonym terminie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 -  niefinansowania  operacji z innych środków publicznych zgodnie z warunkami przyznania pomocy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- przechowywania dokumentów związanych z przyznaną pomocą do dnia, w którym upłynie 5 lat od dnia wypłaty płatności końcowej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- informowania i rozpowszechniania informacji o pomocy otrzymanej z EFRROW, zgodnie z zasadami opisanymi w Księdze wizualizacji znaku Programu Rozwoju Obszarów Wiejskich na lata 2014-202,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- uwzględnienia wszystkich transakcji związanych z operacją w oddzielnym systemie rachunkowości albo wykorzystywania do ich identyfikacji odpowiedniego kodu rachunkowego.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1285875" y="704850"/>
            <a:ext cx="7400925" cy="438150"/>
          </a:xfrm>
        </p:spPr>
        <p:txBody>
          <a:bodyPr/>
          <a:lstStyle/>
          <a:p>
            <a:pPr algn="ctr" eaLnBrk="1" hangingPunct="1"/>
            <a:r>
              <a:rPr lang="pl-PL" sz="2900" smtClean="0"/>
              <a:t>Zobowiązania wynikające z umowy przyznania pomocy cd…..</a:t>
            </a:r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mtClean="0"/>
              <a:t>-  </a:t>
            </a:r>
            <a:r>
              <a:rPr lang="pl-PL" sz="2200" smtClean="0"/>
              <a:t>realizacji operacji dedykowanej w LSR osobom z grup(y) defaworyzowanych(ej) – (jeżeli dotyczy),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2200" smtClean="0"/>
              <a:t>- złożenia w Zarządzie Województwa informacji monitorującej z realizacji biznesplanu, zgodnie ze wzorem dostępnym na stronie internetowej Urzędu Marszałkowskiego,  z zachowaniem terminu do końca kwartału, następującego po pierwszym roku, liczonym od dnia wypłaty przez Agencję drugiej transzy pomocy.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785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8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algn="r" eaLnBrk="1" hangingPunct="1"/>
            <a:r>
              <a:rPr lang="pl-PL" sz="3200" smtClean="0"/>
              <a:t>Dokumenty aplikacyjne wraz z załącznikami</a:t>
            </a:r>
          </a:p>
        </p:txBody>
      </p:sp>
      <p:sp>
        <p:nvSpPr>
          <p:cNvPr id="31747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pl-PL" smtClean="0"/>
              <a:t>Wniosek o przyznanie pomocy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pl-PL" smtClean="0"/>
              <a:t>Załączniki do wniosku:</a:t>
            </a:r>
          </a:p>
          <a:p>
            <a:pPr marL="514350" indent="-514350" eaLnBrk="1" hangingPunct="1">
              <a:buFontTx/>
              <a:buChar char="-"/>
            </a:pPr>
            <a:r>
              <a:rPr lang="pl-PL" smtClean="0"/>
              <a:t>Dokument tożsamości/ Zaświadczenie z właściwej Ewidencji Ludności o miejscu pobytu stałego lub czasowego – </a:t>
            </a:r>
          </a:p>
          <a:p>
            <a:pPr marL="514350" indent="-514350" eaLnBrk="1" hangingPunct="1">
              <a:buFontTx/>
              <a:buChar char="-"/>
            </a:pPr>
            <a:endParaRPr lang="pl-PL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200" smtClean="0"/>
              <a:t>Dokumenty aplikacyjne wraz z załącznikami</a:t>
            </a: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Char char="-"/>
            </a:pPr>
            <a:r>
              <a:rPr lang="pl-PL" smtClean="0"/>
              <a:t>Zaświadczenie wydane nie wcześniej niż 1 miesiąc przed dniem złożenia wniosku przez: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pl-PL" smtClean="0"/>
              <a:t> a. Kasę Rolniczego Ubezpieczenia Społecznego (KRUS) o niefigurowaniu w ewidencji osób ubezpieczonych – oryginał albo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pl-PL" smtClean="0"/>
              <a:t> b. Zakład Ubezpieczeń Społecznych (ZUS) potwierdzające fakt podlegania ubezpieczeniu społecznemu – oryginał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642937"/>
          </a:xfrm>
        </p:spPr>
        <p:txBody>
          <a:bodyPr/>
          <a:lstStyle/>
          <a:p>
            <a:pPr algn="r" eaLnBrk="1" hangingPunct="1"/>
            <a:r>
              <a:rPr lang="pl-PL" sz="3200" smtClean="0"/>
              <a:t>Dokumenty aplikacyjne wraz z załącznikami cd.</a:t>
            </a:r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3"/>
            </a:pPr>
            <a:r>
              <a:rPr lang="pl-PL" smtClean="0"/>
              <a:t>Decyzja o wpisie producenta do ewidencji producentów albo wniosek o wpis do ewidencji producentów lub zaświadczenie o nadanym numerze identyfikacyjnym w ewidencji producentów</a:t>
            </a:r>
          </a:p>
          <a:p>
            <a:pPr marL="514350" indent="-514350" eaLnBrk="1" hangingPunct="1">
              <a:buFont typeface="Calibri" pitchFamily="34" charset="0"/>
              <a:buAutoNum type="arabicPeriod" startAt="3"/>
            </a:pPr>
            <a:r>
              <a:rPr lang="pl-PL" smtClean="0"/>
              <a:t>Dokumenty potwierdzające posiadanie tytułu prawnego do nieruchomości ( w przypadku operacji obejmującej zadania trwale związane z nieruchomością),</a:t>
            </a:r>
          </a:p>
          <a:p>
            <a:pPr marL="514350" indent="-514350" eaLnBrk="1" hangingPunct="1">
              <a:buFont typeface="Calibri" pitchFamily="34" charset="0"/>
              <a:buAutoNum type="arabicPeriod" startAt="3"/>
            </a:pPr>
            <a:r>
              <a:rPr lang="pl-PL" smtClean="0"/>
              <a:t>Biznesplan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296987"/>
          </a:xfrm>
        </p:spPr>
        <p:txBody>
          <a:bodyPr/>
          <a:lstStyle/>
          <a:p>
            <a:pPr algn="r" eaLnBrk="1" hangingPunct="1"/>
            <a:r>
              <a:rPr lang="pl-PL" sz="3200" b="1" smtClean="0"/>
              <a:t>O pomoc może ubiegać się podmiot będący:</a:t>
            </a: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sz="2800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 </a:t>
            </a:r>
            <a:r>
              <a:rPr lang="pl-PL" b="1" smtClean="0"/>
              <a:t>Osobą fizyczną</a:t>
            </a:r>
            <a:r>
              <a:rPr lang="pl-PL" smtClean="0"/>
              <a:t>, jeżeli: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a) jest obywatelem państwa członkowskiego Unii Europejskiej,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b) jest pełnoletnia,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c) ma miejsce zamieszkania na obszarze wiejskim objętym LSR </a:t>
            </a:r>
            <a:r>
              <a:rPr lang="pl-PL" i="1" smtClean="0">
                <a:solidFill>
                  <a:srgbClr val="FF0000"/>
                </a:solidFill>
              </a:rPr>
              <a:t>(Komarów Osada, Sitno, Łabunie, Stary Zamość, Skierbieszów, Nielisz, Grabowiec, Sułów, Miączyn)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1437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pl-PL" sz="3200" smtClean="0"/>
              <a:t>Dokumenty aplikacyjne wraz z załącznikami cd</a:t>
            </a:r>
          </a:p>
        </p:txBody>
      </p:sp>
      <p:sp>
        <p:nvSpPr>
          <p:cNvPr id="3481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6"/>
            </a:pPr>
            <a:endParaRPr lang="pl-PL" smtClean="0"/>
          </a:p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pl-PL" smtClean="0"/>
              <a:t>Oświadczenie właściciela(i) lub współwłaściciela(i) nieruchomości, że wyraża(ją) on(i) zgodę na realizację operacji, jeżeli operacja jest realizowana na terenie nieruchomości będącej w posiadaniu zależnym lub będącej przedmiotem współwłasności - załącznik obowiązkowy w przypadku gdy realizacja operacji obejmuje zadania trwale związane z gruntem lub wyposażenie </a:t>
            </a:r>
          </a:p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pl-PL" smtClean="0"/>
              <a:t>Załączniki dotyczące pomocy de minimis</a:t>
            </a:r>
          </a:p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pl-PL" smtClean="0"/>
              <a:t>Pełnomocnictwo, jeżeli zostało udzielone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00125"/>
          </a:xfrm>
        </p:spPr>
        <p:txBody>
          <a:bodyPr/>
          <a:lstStyle/>
          <a:p>
            <a:pPr algn="r" eaLnBrk="1" hangingPunct="1"/>
            <a:r>
              <a:rPr lang="pl-PL" sz="3200" smtClean="0"/>
              <a:t>Dokumenty aplikacyjne wraz z załącznikami cd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103812"/>
          </a:xfrm>
        </p:spPr>
        <p:txBody>
          <a:bodyPr>
            <a:normAutofit fontScale="925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>
              <a:solidFill>
                <a:srgbClr val="FF0000"/>
              </a:solidFill>
            </a:endParaRPr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>
                <a:solidFill>
                  <a:srgbClr val="FF0000"/>
                </a:solidFill>
              </a:rPr>
              <a:t>Załączniki dotyczące robót budowlanych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dirty="0" smtClean="0"/>
              <a:t>Kosztorys inwestorski,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dirty="0" smtClean="0"/>
              <a:t>Mapy lub szkice sytuacyjne oraz rysunki charakterystyczne dotyczące umiejscowienia operacji</a:t>
            </a:r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>
                <a:solidFill>
                  <a:srgbClr val="FF0000"/>
                </a:solidFill>
              </a:rPr>
              <a:t>Załączniki wymagane przez LGD Ziemia Zamojska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pl-PL" dirty="0" smtClean="0"/>
              <a:t>Kwalifikacje wnioskodawcy – dokumenty potwierdzające doświadczenie lub wykształcenie,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pl-PL" dirty="0" smtClean="0"/>
              <a:t>Priorytetowe grupy wnioskodawców – oświadczenie wnioskodawcy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pl-PL" dirty="0" smtClean="0"/>
              <a:t>Oświadczenie wnioskodawcy będącego osobą fizyczną, o wyrażeniu zgody na przetwarzanie danych osobowych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pPr algn="r" eaLnBrk="1" hangingPunct="1"/>
            <a:r>
              <a:rPr lang="pl-PL" sz="3200" smtClean="0"/>
              <a:t>Dokumenty aplikacyjne wraz z załącznikami cd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>
                <a:solidFill>
                  <a:srgbClr val="FF0000"/>
                </a:solidFill>
              </a:rPr>
              <a:t>Wniosek wraz z załącznikami dostępny jest na stronach</a:t>
            </a:r>
            <a:r>
              <a:rPr lang="pl-PL" dirty="0" smtClean="0"/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1. Agencji Restrukturyzacji i Modernizacji Rolnictwa w zakładce – pobierz wniosek – wnioski – wszystkie wnioski PROW 2014-2020 – </a:t>
            </a:r>
            <a:r>
              <a:rPr lang="pl-PL" dirty="0" err="1" smtClean="0"/>
              <a:t>Poddziałanie</a:t>
            </a:r>
            <a:r>
              <a:rPr lang="pl-PL" dirty="0" smtClean="0"/>
              <a:t> 19.2 Wsparcie na wdrażanie operacji w ramach strategii rozwoju lokalnego kierowanego przez społeczność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err="1" smtClean="0">
                <a:hlinkClick r:id="rId2"/>
              </a:rPr>
              <a:t>www.arimir.gov.pl</a:t>
            </a:r>
            <a:r>
              <a:rPr lang="pl-PL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2. Lokalnej Grupy Działania Ziemia Zamojska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err="1" smtClean="0">
                <a:solidFill>
                  <a:srgbClr val="C00000"/>
                </a:solidFill>
                <a:hlinkClick r:id="rId3"/>
              </a:rPr>
              <a:t>www.lgdziemiazamojska.pl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>
              <a:solidFill>
                <a:srgbClr val="C0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pl-PL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algn="ctr" eaLnBrk="1" hangingPunct="1"/>
            <a:r>
              <a:rPr lang="pl-PL" sz="3200" smtClean="0"/>
              <a:t>Dziękuję za uwagę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571625"/>
            <a:ext cx="5286375" cy="5000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85875"/>
          </a:xfrm>
        </p:spPr>
        <p:txBody>
          <a:bodyPr/>
          <a:lstStyle/>
          <a:p>
            <a:pPr algn="ctr" eaLnBrk="1" hangingPunct="1"/>
            <a:r>
              <a:rPr lang="pl-PL" sz="3200" b="1" smtClean="0"/>
              <a:t>Pomoc jest przyznawana jeżeli: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pl-PL" sz="3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pl-PL" sz="2800" dirty="0" smtClean="0"/>
              <a:t>Wnioskodawca posiada numer identyfikacyjny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pl-PL" sz="2800" dirty="0" smtClean="0"/>
              <a:t>koszty </a:t>
            </a:r>
            <a:r>
              <a:rPr lang="pl-PL" sz="2800" dirty="0" err="1" smtClean="0"/>
              <a:t>kwalifikowalne</a:t>
            </a:r>
            <a:r>
              <a:rPr lang="pl-PL" sz="2800" dirty="0" smtClean="0"/>
              <a:t> operacji nie są współfinansowane z innych środków publicznych,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pl-PL" sz="2800" dirty="0" smtClean="0"/>
              <a:t>operacja będzie realizowana nie więcej niż w 2 etapach,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pl-PL" sz="2800" dirty="0" smtClean="0"/>
              <a:t>wykonana zgodnie z biznesplanem oraz złożenie wniosku o płatność końcową wypłacaną po zrealizowaniu całej operacji, nastąpi w terminie 2 lat od dnia zawarcia umowy, lecz nie później niż do dnia 31 grudnia 2022 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pl-PL" sz="3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30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686800" cy="838200"/>
          </a:xfrm>
        </p:spPr>
        <p:txBody>
          <a:bodyPr/>
          <a:lstStyle/>
          <a:p>
            <a:pPr algn="ctr" eaLnBrk="1" hangingPunct="1"/>
            <a:r>
              <a:rPr lang="pl-PL" sz="3200" b="1" smtClean="0"/>
              <a:t>   Pomoc jest przyznawana jeżeli:  cd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5"/>
            </a:pPr>
            <a:endParaRPr lang="pl-PL" smtClean="0"/>
          </a:p>
          <a:p>
            <a:pPr marL="514350" indent="-514350" eaLnBrk="1" hangingPunct="1">
              <a:buFont typeface="Calibri" pitchFamily="34" charset="0"/>
              <a:buAutoNum type="arabicPeriod" startAt="5"/>
            </a:pPr>
            <a:r>
              <a:rPr lang="pl-PL" smtClean="0"/>
              <a:t>Operacja, która obejmuje koszty inwestycyjne musi być realizowana na obszarze wiejskim objętym LSR, </a:t>
            </a:r>
          </a:p>
          <a:p>
            <a:pPr marL="514350" indent="-514350" eaLnBrk="1" hangingPunct="1">
              <a:buFont typeface="Calibri" pitchFamily="34" charset="0"/>
              <a:buAutoNum type="arabicPeriod" startAt="5"/>
            </a:pPr>
            <a:r>
              <a:rPr lang="pl-PL" smtClean="0"/>
              <a:t>Inwestycje trwale związane z nieruchomością w ramach operacji będą realizowane na nieruchomości będącej własnością lub współwłasnością podmiotu ubiegającego się o przyznanie pomocy lub podmiot ten posiada prawo do dysponowania nieruchomością na cele określone we wniosku o przyznanie pomocy.</a:t>
            </a:r>
          </a:p>
          <a:p>
            <a:pPr marL="514350" indent="-514350" eaLnBrk="1" hangingPunct="1">
              <a:buFont typeface="Calibri" pitchFamily="34" charset="0"/>
              <a:buAutoNum type="arabicPeriod" startAt="5"/>
            </a:pPr>
            <a:endParaRPr lang="pl-PL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algn="ctr" eaLnBrk="1" hangingPunct="1"/>
            <a:r>
              <a:rPr lang="pl-PL" sz="2000" b="1" smtClean="0"/>
              <a:t>   </a:t>
            </a:r>
            <a:r>
              <a:rPr lang="pl-PL" sz="3200" b="1" smtClean="0"/>
              <a:t>Pomoc jest przyznawana jeżeli:  cd</a:t>
            </a:r>
            <a:endParaRPr lang="pl-PL" sz="32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7"/>
              <a:defRPr/>
            </a:pPr>
            <a:r>
              <a:rPr lang="pl-PL" dirty="0" smtClean="0"/>
              <a:t>Operacja jest uzasadniona ekonomicznie,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7"/>
              <a:defRPr/>
            </a:pPr>
            <a:r>
              <a:rPr lang="pl-PL" dirty="0" smtClean="0"/>
              <a:t>Realizacja operacji nie jest możliwa bez udziału środków publicznych.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7"/>
              <a:defRPr/>
            </a:pPr>
            <a:r>
              <a:rPr lang="pl-PL" dirty="0" smtClean="0"/>
              <a:t>Została wydana ostateczna decyzja o środowiskowych uwarunkowaniach, jeżeli jej wydanie jest wymagane odrębnymi przepisami.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 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7"/>
              <a:defRPr/>
            </a:pPr>
            <a:endParaRPr lang="pl-P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0006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86800" cy="1000125"/>
          </a:xfrm>
        </p:spPr>
        <p:txBody>
          <a:bodyPr/>
          <a:lstStyle/>
          <a:p>
            <a:pPr algn="r" eaLnBrk="1" hangingPunct="1"/>
            <a:r>
              <a:rPr lang="pl-PL" sz="3200" b="1" smtClean="0"/>
              <a:t>Pomoc na operację jest przyznawana, </a:t>
            </a:r>
            <a:br>
              <a:rPr lang="pl-PL" sz="3200" b="1" smtClean="0"/>
            </a:br>
            <a:r>
              <a:rPr lang="pl-PL" sz="3200" b="1" smtClean="0"/>
              <a:t>jeżeli podmiot ubiegający się o jej przyznanie: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643063"/>
            <a:ext cx="8686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z="2800" b="1" smtClean="0"/>
              <a:t>a)</a:t>
            </a:r>
            <a:r>
              <a:rPr lang="pl-PL" sz="2800" smtClean="0"/>
              <a:t> </a:t>
            </a:r>
            <a:r>
              <a:rPr lang="pl-PL" smtClean="0"/>
              <a:t>nie podlega ubezpieczeniu społecznemu rolników z mocy ustawy i w pełnym zakresie, chyba że podejmuje działalność gospodarczą sklasyfikowaną w przepisach jako produkcja artykułów spożywczych lub produkcja napojów,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b="1" smtClean="0"/>
              <a:t>b)</a:t>
            </a:r>
            <a:r>
              <a:rPr lang="pl-PL" smtClean="0"/>
              <a:t> w okresie 2 lat poprzedzających dzień złożenia wniosku o przyznanie tej pomocy nie wykonywał działalności gospodarczej i nie był wpisany do CEiIDG  i nie została mu dotychczas przyznana pomoc na operację w tym zakresie. 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85875"/>
          </a:xfrm>
        </p:spPr>
        <p:txBody>
          <a:bodyPr/>
          <a:lstStyle/>
          <a:p>
            <a:pPr algn="ctr" eaLnBrk="1" hangingPunct="1"/>
            <a:r>
              <a:rPr lang="pl-PL" sz="3200" b="1" smtClean="0"/>
              <a:t>Pomoc na operację jest przyznawana, </a:t>
            </a:r>
            <a:br>
              <a:rPr lang="pl-PL" sz="3200" b="1" smtClean="0"/>
            </a:br>
            <a:r>
              <a:rPr lang="pl-PL" sz="3200" b="1" smtClean="0"/>
              <a:t>jeżeli podmiot ubiegający się o jej przyznanie:</a:t>
            </a:r>
            <a:endParaRPr lang="pl-PL" sz="32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400" dirty="0" smtClean="0"/>
              <a:t>Operacja zakłada podjęcie we własnym imieniu działalności gospodarczej i jej wykonywanie do dnia, w którym upłynie 2 lata od dnia wypłaty płatności końcowej, oraz: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400" b="1" dirty="0" smtClean="0"/>
              <a:t>a)</a:t>
            </a:r>
            <a:r>
              <a:rPr lang="pl-PL" sz="3400" dirty="0" smtClean="0"/>
              <a:t> zgłoszenie podmiotu ubiegającego się o przyznanie pomocy do ubezpieczenia </a:t>
            </a:r>
            <a:r>
              <a:rPr lang="pl-PL" sz="3400" b="1" dirty="0" smtClean="0">
                <a:solidFill>
                  <a:srgbClr val="FF0000"/>
                </a:solidFill>
              </a:rPr>
              <a:t>emerytalnego, ubezpieczeń rentowych i ubezpieczenia wypadkowego</a:t>
            </a:r>
            <a:r>
              <a:rPr lang="pl-PL" sz="3400" dirty="0" smtClean="0"/>
              <a:t> na podstawie przepisów o systemie ubezpieczeń społecznych z tytułu wykonywania tej działalności i podleganie tym ubezpieczeniom do dnia, w którym upłynie 2 lata od dnia wypłaty płatności końcowej, lub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400" b="1" dirty="0" smtClean="0"/>
              <a:t>b)</a:t>
            </a:r>
            <a:r>
              <a:rPr lang="pl-PL" sz="3400" dirty="0" smtClean="0"/>
              <a:t> utworzenie co najmniej jednego miejsca pracy w przeliczeniu na pełne etaty średnioroczne. Zatrudnienie osoby na podstawie umowy o pracę, a także utrzymanie utworzonych miejsc pracy do dnia, w którym upłynie 2 lata od dnia wypłaty płatności końcowej.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686800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3600" b="1" dirty="0" smtClean="0"/>
              <a:t>Koszty </a:t>
            </a:r>
            <a:r>
              <a:rPr lang="pl-PL" sz="3600" b="1" dirty="0" err="1" smtClean="0"/>
              <a:t>kwalifikowalne</a:t>
            </a:r>
            <a:r>
              <a:rPr lang="pl-PL" sz="3600" b="1" dirty="0" smtClean="0"/>
              <a:t>: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4525962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1) ogólne: honoraria architektów, inżynierów, opłaty za konsultacje, opłaty za doradztwo w zakresie zrównoważenia środowiskowego i gospodarczego, studia wykonalności.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2) zakupu robót budowlanych lub usług,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3) zakupu lub rozwoju oprogramowania komputerowego oraz zakupu patentów, licencji lub wynagrodzeń za przeniesienie autorskich praw majątkowych lub znaków towarowych,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4) najmu lub dzierżawy maszyn, wyposażenia lub nieruchomości,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0400" dirty="0" smtClean="0"/>
              <a:t> 5) zakupu nowych maszyn lub wyposażenia,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1899</TotalTime>
  <Words>2269</Words>
  <Application>Microsoft Office PowerPoint</Application>
  <PresentationFormat>Pokaz na ekranie (4:3)</PresentationFormat>
  <Paragraphs>212</Paragraphs>
  <Slides>33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Constantia</vt:lpstr>
      <vt:lpstr>Wingdings 2</vt:lpstr>
      <vt:lpstr>Przepływ</vt:lpstr>
      <vt:lpstr>Slajd 1</vt:lpstr>
      <vt:lpstr>Termin naboru wniosków</vt:lpstr>
      <vt:lpstr>O pomoc może ubiegać się podmiot będący:</vt:lpstr>
      <vt:lpstr>Pomoc jest przyznawana jeżeli:</vt:lpstr>
      <vt:lpstr>   Pomoc jest przyznawana jeżeli:  cd</vt:lpstr>
      <vt:lpstr>   Pomoc jest przyznawana jeżeli:  cd</vt:lpstr>
      <vt:lpstr>Pomoc na operację jest przyznawana,  jeżeli podmiot ubiegający się o jej przyznanie:</vt:lpstr>
      <vt:lpstr>Pomoc na operację jest przyznawana,  jeżeli podmiot ubiegający się o jej przyznanie:</vt:lpstr>
      <vt:lpstr> Koszty kwalifikowalne:</vt:lpstr>
      <vt:lpstr>Koszty kwalifikowalne: CD </vt:lpstr>
      <vt:lpstr>Pomoc nie przysługuje na działalność gospodarczą sklasyfikowana jako: </vt:lpstr>
      <vt:lpstr>Pomoc nie przysługuje na działalność gospodarczą sklasyfikowana jako: cd</vt:lpstr>
      <vt:lpstr>Wysokość pomocy – 80 tys. zł – Premia</vt:lpstr>
      <vt:lpstr>Wysokość pomocy – 80 tys. zł – Premia cd</vt:lpstr>
      <vt:lpstr>Wysokość pomocy – 80 tys. zł – Premia cd</vt:lpstr>
      <vt:lpstr>Wysokość pomocy – 80 tys. zł – Premia cd</vt:lpstr>
      <vt:lpstr>Kryteria wyboru operacji</vt:lpstr>
      <vt:lpstr>Kryteria wyboru operacji  cd</vt:lpstr>
      <vt:lpstr>Kryteria wyboru operacji cd</vt:lpstr>
      <vt:lpstr>Kryteria wyboru operacji cd</vt:lpstr>
      <vt:lpstr>Kryteria wyboru operacji –  Doradztwo</vt:lpstr>
      <vt:lpstr>Kryteria wyboru operacji –  Doradztwo</vt:lpstr>
      <vt:lpstr>           Kryteria wyboru operacji – Operacja przewiduje zastosowanie rozwiązań sprzyjających ochronie środowiska  </vt:lpstr>
      <vt:lpstr>Zobowiązania wynikające z umowy przyznania pomocy</vt:lpstr>
      <vt:lpstr>Zobowiązania wynikające z umowy przyznania pomocy cd…</vt:lpstr>
      <vt:lpstr>Zobowiązania wynikające z umowy przyznania pomocy cd…..</vt:lpstr>
      <vt:lpstr>Dokumenty aplikacyjne wraz z załącznikami</vt:lpstr>
      <vt:lpstr>Dokumenty aplikacyjne wraz z załącznikami</vt:lpstr>
      <vt:lpstr>Dokumenty aplikacyjne wraz z załącznikami cd.</vt:lpstr>
      <vt:lpstr>Dokumenty aplikacyjne wraz z załącznikami cd</vt:lpstr>
      <vt:lpstr>Dokumenty aplikacyjne wraz z załącznikami cd</vt:lpstr>
      <vt:lpstr>Dokumenty aplikacyjne wraz z załącznikami cd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informacyjno-szkoleniowe</dc:title>
  <dc:creator>dominika witkowska</dc:creator>
  <cp:lastModifiedBy>komp</cp:lastModifiedBy>
  <cp:revision>221</cp:revision>
  <dcterms:created xsi:type="dcterms:W3CDTF">2016-09-06T12:43:20Z</dcterms:created>
  <dcterms:modified xsi:type="dcterms:W3CDTF">2020-05-14T08:34:41Z</dcterms:modified>
</cp:coreProperties>
</file>